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10" r:id="rId3"/>
    <p:sldId id="717" r:id="rId4"/>
    <p:sldId id="1135" r:id="rId5"/>
    <p:sldId id="1133" r:id="rId6"/>
    <p:sldId id="712" r:id="rId7"/>
    <p:sldId id="71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9EDF4"/>
    <a:srgbClr val="D0D8E8"/>
    <a:srgbClr val="62A14D"/>
    <a:srgbClr val="FF3300"/>
    <a:srgbClr val="000000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36C51E-7406-4874-ADC1-B77BCC5398B9}" v="128" dt="2023-05-09T01:46:29.95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81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52A9AA28-9532-4E92-ABC3-08306F4C16E6}"/>
    <pc:docChg chg="modSld">
      <pc:chgData name="Jain, Puneet" userId="75cd3f4f-f229-4449-9d1d-578b6f6df20f" providerId="ADAL" clId="{52A9AA28-9532-4E92-ABC3-08306F4C16E6}" dt="2023-05-09T01:48:25.027" v="3" actId="20577"/>
      <pc:docMkLst>
        <pc:docMk/>
      </pc:docMkLst>
      <pc:sldChg chg="modSp mod">
        <pc:chgData name="Jain, Puneet" userId="75cd3f4f-f229-4449-9d1d-578b6f6df20f" providerId="ADAL" clId="{52A9AA28-9532-4E92-ABC3-08306F4C16E6}" dt="2023-05-09T01:48:25.027" v="3" actId="20577"/>
        <pc:sldMkLst>
          <pc:docMk/>
          <pc:sldMk cId="1079223815" sldId="712"/>
        </pc:sldMkLst>
        <pc:spChg chg="mod">
          <ac:chgData name="Jain, Puneet" userId="75cd3f4f-f229-4449-9d1d-578b6f6df20f" providerId="ADAL" clId="{52A9AA28-9532-4E92-ABC3-08306F4C16E6}" dt="2023-05-09T01:48:25.027" v="3" actId="20577"/>
          <ac:spMkLst>
            <pc:docMk/>
            <pc:sldMk cId="1079223815" sldId="712"/>
            <ac:spMk id="1024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5/12/2023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5/12/2023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5D514C-FDF3-F69E-7923-9EEED4F351A2}"/>
              </a:ext>
            </a:extLst>
          </p:cNvPr>
          <p:cNvSpPr txBox="1"/>
          <p:nvPr userDrawn="1"/>
        </p:nvSpPr>
        <p:spPr>
          <a:xfrm>
            <a:off x="590550" y="645477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S2-2307404: </a:t>
            </a:r>
            <a:r>
              <a:rPr lang="en-GB" altLang="de-DE" sz="1200" dirty="0">
                <a:solidFill>
                  <a:schemeClr val="bg1"/>
                </a:solidFill>
              </a:rPr>
              <a:t>SA2#157, </a:t>
            </a:r>
            <a:r>
              <a:rPr lang="en-US" altLang="de-DE" sz="1200" dirty="0">
                <a:solidFill>
                  <a:schemeClr val="bg1"/>
                </a:solidFill>
              </a:rPr>
              <a:t>22 – 26 May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01979"/>
            <a:ext cx="6400800" cy="220764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238434" y="2081470"/>
            <a:ext cx="7000044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Inputs to Rel-19 SA Workshop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C26B74-F733-FF13-1CDD-F2B1333D35AE}"/>
              </a:ext>
            </a:extLst>
          </p:cNvPr>
          <p:cNvSpPr txBox="1"/>
          <p:nvPr/>
        </p:nvSpPr>
        <p:spPr>
          <a:xfrm>
            <a:off x="117460" y="153864"/>
            <a:ext cx="7173886" cy="60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6120130" algn="r"/>
              </a:tabLst>
            </a:pPr>
            <a:r>
              <a:rPr lang="en-GB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 WG2 Meeting #157	S2-2307404</a:t>
            </a:r>
            <a:endParaRPr lang="en-US" sz="105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Berlin, Germany, May 22 – 26, 2023</a:t>
            </a:r>
            <a:endParaRPr lang="en-US" sz="7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Plan </a:t>
            </a:r>
            <a:br>
              <a:rPr lang="de-DE" altLang="de-DE" b="1" dirty="0"/>
            </a:br>
            <a:r>
              <a:rPr lang="de-DE" altLang="de-DE" b="1" dirty="0"/>
              <a:t>(endorsed in SP-230383)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383632"/>
            <a:ext cx="8345488" cy="4946146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Rel-19 workshop will be held F2F in Taipei. Workshop will take place in between SA#100 meeting. </a:t>
            </a:r>
          </a:p>
          <a:p>
            <a:pPr eaLnBrk="1" hangingPunct="1">
              <a:defRPr/>
            </a:pP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 days dedicated workshop on June-13 (Tue) and June-14 (Wed).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12: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13 (WS Day 1):  Full Day - 3GPP Member, External presentations. 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(WS Day 2):  0.5 Day - 3GPP Member, External presentations. </a:t>
            </a:r>
          </a:p>
          <a:p>
            <a:pPr marL="457200" lvl="1" indent="0" eaLnBrk="1" hangingPunct="1">
              <a:buNone/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	                                0.5 Day - Summary/Output report of the workshop.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15: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16: SA#100</a:t>
            </a:r>
          </a:p>
          <a:p>
            <a:pPr marL="457200" lvl="1" indent="0" eaLnBrk="1" hangingPunct="1">
              <a:buNone/>
              <a:defRPr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to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SA1 input on Rel-19 status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3GPP Member/MRP/other contributions on Rel-19 views/priority. </a:t>
            </a:r>
          </a:p>
          <a:p>
            <a:pPr lvl="1" eaLnBrk="1" hangingPunct="1">
              <a:defRPr/>
            </a:pPr>
            <a:r>
              <a:rPr lang="en-GB" altLang="ko-KR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 WG inputs on TU Budget for Rel-19, Max SIDs/WIDs, Max size per SID/WID. </a:t>
            </a: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Output of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High level summary report from the WS.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Core and Miscellaneous Rel-19 items/direction.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Guidance to the WGs</a:t>
            </a: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Agenda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2898159-1BEB-7207-8FF5-10AEC2B0AC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551614"/>
              </p:ext>
            </p:extLst>
          </p:nvPr>
        </p:nvGraphicFramePr>
        <p:xfrm>
          <a:off x="872490" y="1729588"/>
          <a:ext cx="7399020" cy="3952558"/>
        </p:xfrm>
        <a:graphic>
          <a:graphicData uri="http://schemas.openxmlformats.org/drawingml/2006/table">
            <a:tbl>
              <a:tblPr/>
              <a:tblGrid>
                <a:gridCol w="1169670">
                  <a:extLst>
                    <a:ext uri="{9D8B030D-6E8A-4147-A177-3AD203B41FA5}">
                      <a16:colId xmlns:a16="http://schemas.microsoft.com/office/drawing/2014/main" val="691195157"/>
                    </a:ext>
                  </a:extLst>
                </a:gridCol>
                <a:gridCol w="6229350">
                  <a:extLst>
                    <a:ext uri="{9D8B030D-6E8A-4147-A177-3AD203B41FA5}">
                      <a16:colId xmlns:a16="http://schemas.microsoft.com/office/drawing/2014/main" val="37871188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Agenda Item#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109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Opening of the SA Rel-19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Tuesday, 13 June 2023, 0900 local time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566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Welcome Speech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0992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Introduction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8438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IPR Call &amp; Antitrust reminders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317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Approval of Agenda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079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Liaisons Statements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266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Incoming LSs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526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Input Documents to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809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WG1 inputs on Rel-19 status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890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i="1">
                          <a:solidFill>
                            <a:srgbClr val="00206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3.2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WGs inputs on WG capacity for Rel-19 (e.g., TU Budget, Max# of SIDs/WIDs, Max size per SID/WID)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077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3GPP Member/MRP/other contributions on Rel-19 views/priority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36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Output of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455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High level summary report from the WS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319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Identify the Core and Miscellaneous Rel-19 items/direction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592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Guidance to the WGs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973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619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General 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36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Close of the SA Rel-19 Workshop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Wednesday, 14 June 2023, 1800 local time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809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4931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91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28825" y="2001838"/>
            <a:ext cx="14288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69263" y="2039939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767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11538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80193E37-9A28-367C-08BC-5250083F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6" y="5337176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5613" y="1701801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713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4675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138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39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325" y="1701801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801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26" y="1701801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3738" y="1701801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4" y="1716089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5" name="Chevron 60">
            <a:extLst>
              <a:ext uri="{FF2B5EF4-FFF2-40B4-BE49-F238E27FC236}">
                <a16:creationId xmlns:a16="http://schemas.microsoft.com/office/drawing/2014/main" id="{529E8751-E161-0C42-2F9E-8F975FAC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386014"/>
            <a:ext cx="819150" cy="280987"/>
          </a:xfrm>
          <a:prstGeom prst="chevron">
            <a:avLst>
              <a:gd name="adj" fmla="val 50086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F0CEC1E6-D15C-02AF-34A3-295FBAAD8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2386014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</a:rPr>
              <a:t>RAN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def</a:t>
            </a:r>
            <a:r>
              <a:rPr lang="fr-FR" altLang="en-US" sz="8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3162301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5865814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1804989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8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526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1" y="1804989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3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3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9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9" y="1825626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00" y="1804989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33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08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8359776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4" name="Diamond 3">
            <a:extLst>
              <a:ext uri="{FF2B5EF4-FFF2-40B4-BE49-F238E27FC236}">
                <a16:creationId xmlns:a16="http://schemas.microsoft.com/office/drawing/2014/main" id="{61606797-96A6-1DC8-99DD-C34766D35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4" y="2341563"/>
            <a:ext cx="896937" cy="392112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6195" name="TextBox 6">
            <a:extLst>
              <a:ext uri="{FF2B5EF4-FFF2-40B4-BE49-F238E27FC236}">
                <a16:creationId xmlns:a16="http://schemas.microsoft.com/office/drawing/2014/main" id="{23FC73BB-99D2-C119-6C49-38A37AA98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424114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latin typeface="Montserrat" panose="00000500000000000000" pitchFamily="2" charset="0"/>
              </a:rPr>
              <a:t> </a:t>
            </a:r>
            <a:r>
              <a:rPr lang="fr-FR" altLang="en-US" sz="600">
                <a:latin typeface="Montserrat" panose="00000500000000000000" pitchFamily="2" charset="0"/>
              </a:rPr>
              <a:t>RAN Rel-19 workshop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9" y="2824163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197" name="Chevron 79">
            <a:extLst>
              <a:ext uri="{FF2B5EF4-FFF2-40B4-BE49-F238E27FC236}">
                <a16:creationId xmlns:a16="http://schemas.microsoft.com/office/drawing/2014/main" id="{3594B3F7-E244-A991-751D-8C21ABF07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76" y="3790950"/>
            <a:ext cx="746125" cy="209550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</a:rPr>
              <a:t>RAN4_Perf </a:t>
            </a:r>
            <a:endParaRPr lang="fr-FR" altLang="en-US" sz="500">
              <a:latin typeface="Montserrat" panose="00000500000000000000" pitchFamily="2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3009901" y="4040189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802C47A0-46A7-DF5B-EC02-6EDF8065DD55}"/>
              </a:ext>
            </a:extLst>
          </p:cNvPr>
          <p:cNvSpPr/>
          <p:nvPr/>
        </p:nvSpPr>
        <p:spPr bwMode="auto">
          <a:xfrm>
            <a:off x="2106614" y="3517901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1635126" y="3228975"/>
            <a:ext cx="31670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Stage 2 (SA2, SA6,…)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6099E5EE-1EC1-FC56-EC39-3EDB3A376C69}"/>
              </a:ext>
            </a:extLst>
          </p:cNvPr>
          <p:cNvSpPr/>
          <p:nvPr/>
        </p:nvSpPr>
        <p:spPr bwMode="auto">
          <a:xfrm>
            <a:off x="2725739" y="3794126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5141913" y="4349751"/>
            <a:ext cx="2386012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859089"/>
            <a:ext cx="10477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dirty="0">
                <a:latin typeface="Montserrat" panose="00000500000000000000" pitchFamily="50" charset="0"/>
              </a:rPr>
              <a:t>St.2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approval</a:t>
            </a:r>
            <a:endParaRPr lang="fr-FR" altLang="en-US" sz="800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2852739"/>
            <a:ext cx="582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" y="1719264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" y="1822451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June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5188" y="1935164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903289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8275" y="5630864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1" y="193516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1320800" y="2041525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53976" y="2038350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Timeline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939689-3D6C-FAC1-846D-5E6D436C5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4" y="34226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C12117FC-412F-C61C-CE4F-C5287379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" y="1554480"/>
            <a:ext cx="8495031" cy="46939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(SA2, SA6, …) Freeze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endParaRPr lang="en-US" altLang="en-US" sz="1100" dirty="0"/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54000"/>
            <a:ext cx="6827838" cy="934720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SA2 meeting schedule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738FDD-3D70-65F9-C61B-36EEF7332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232731"/>
              </p:ext>
            </p:extLst>
          </p:nvPr>
        </p:nvGraphicFramePr>
        <p:xfrm>
          <a:off x="488950" y="1350879"/>
          <a:ext cx="8388351" cy="4720536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Early Session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Drafting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Drafting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09:00 - 10:30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11:00 - 12:30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14:00 - 15:30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16:00 - 17:30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SID/WID]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17:30 - 18:00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18:00 – 19:30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Work Planning]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223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SA2 Input to Rel-19 Workshop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158535"/>
            <a:ext cx="8345488" cy="5171243"/>
          </a:xfrm>
        </p:spPr>
        <p:txBody>
          <a:bodyPr/>
          <a:lstStyle/>
          <a:p>
            <a:r>
              <a:rPr lang="en-US" sz="2000" dirty="0"/>
              <a:t>SA2 Assumptions </a:t>
            </a:r>
          </a:p>
          <a:p>
            <a:pPr lvl="1"/>
            <a:r>
              <a:rPr lang="en-US" sz="1600" dirty="0"/>
              <a:t>6 ordinary meeting per year</a:t>
            </a:r>
          </a:p>
          <a:p>
            <a:pPr lvl="1"/>
            <a:r>
              <a:rPr lang="en-US" sz="1600" dirty="0"/>
              <a:t>1 Quarter = 1.5-hour time window; 1 Stream = 1 TU (Time Unit); 1 TU is time (i.e., 1.5 hours) spent to discuss/handle technical contributions</a:t>
            </a:r>
          </a:p>
          <a:p>
            <a:pPr lvl="1"/>
            <a:r>
              <a:rPr lang="en-US" sz="1600" dirty="0"/>
              <a:t>Max 3 parallel streams per Quarter</a:t>
            </a:r>
          </a:p>
          <a:p>
            <a:pPr lvl="1"/>
            <a:r>
              <a:rPr lang="en-US" sz="1600" dirty="0"/>
              <a:t>Max 5 Quarter per meeting day </a:t>
            </a:r>
          </a:p>
          <a:p>
            <a:pPr lvl="1"/>
            <a:r>
              <a:rPr lang="en-US" sz="1600" dirty="0"/>
              <a:t>Revisions/Drafting/offline conference call are not counted for the TU estimates</a:t>
            </a:r>
          </a:p>
          <a:p>
            <a:pPr lvl="1"/>
            <a:r>
              <a:rPr lang="en-US" sz="1600" dirty="0"/>
              <a:t>36 TUs per meeting and 8 SA2 meetings from start of Rel-19 until Rel-19 stage-2 freeze deadline</a:t>
            </a:r>
          </a:p>
          <a:p>
            <a:pPr lvl="1"/>
            <a:r>
              <a:rPr lang="en-US" sz="1600" dirty="0"/>
              <a:t>6 TUs/meeting buffer for TEI-19 + Rel-18 alignment + Any overflow (Maintenance/Rel-19 work) </a:t>
            </a:r>
          </a:p>
          <a:p>
            <a:pPr marL="0" indent="0">
              <a:buNone/>
            </a:pPr>
            <a:endParaRPr lang="en-US" sz="2000" dirty="0"/>
          </a:p>
          <a:p>
            <a:pPr lvl="0"/>
            <a:r>
              <a:rPr lang="en-US" sz="2000" dirty="0"/>
              <a:t>SA2 available capacity for Rel-19 SI/WI</a:t>
            </a:r>
          </a:p>
          <a:p>
            <a:pPr lvl="1"/>
            <a:r>
              <a:rPr lang="en-US" sz="1600" dirty="0"/>
              <a:t>The Max number of TUs available for Rel-19 SIs/WIs = </a:t>
            </a:r>
            <a:r>
              <a:rPr lang="en-US" sz="1600" b="1" dirty="0">
                <a:solidFill>
                  <a:srgbClr val="FF0000"/>
                </a:solidFill>
              </a:rPr>
              <a:t>139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TUs</a:t>
            </a:r>
            <a:r>
              <a:rPr lang="en-US" sz="1600" dirty="0"/>
              <a:t> </a:t>
            </a:r>
            <a:r>
              <a:rPr lang="en-US" sz="1600" i="1" dirty="0"/>
              <a:t>(please see </a:t>
            </a:r>
            <a:r>
              <a:rPr lang="en-US" sz="1600" b="1" i="1" dirty="0">
                <a:highlight>
                  <a:srgbClr val="FFFF00"/>
                </a:highlight>
              </a:rPr>
              <a:t>S2-2307403</a:t>
            </a:r>
            <a:r>
              <a:rPr lang="en-US" sz="1600" i="1" dirty="0"/>
              <a:t>)</a:t>
            </a:r>
          </a:p>
          <a:p>
            <a:pPr lvl="1"/>
            <a:r>
              <a:rPr lang="en-US" sz="1600" dirty="0"/>
              <a:t>The maximum number of TUs available for any SI/WI</a:t>
            </a:r>
            <a:r>
              <a:rPr lang="en-US" altLang="zh-CN" sz="1600" dirty="0"/>
              <a:t> = </a:t>
            </a:r>
            <a:r>
              <a:rPr lang="en-US" altLang="zh-CN" sz="1600" b="1" dirty="0">
                <a:solidFill>
                  <a:srgbClr val="FF0000"/>
                </a:solidFill>
              </a:rPr>
              <a:t>14 TUs</a:t>
            </a:r>
            <a:endParaRPr lang="en-US" sz="1600" b="1" dirty="0">
              <a:solidFill>
                <a:srgbClr val="FF0000"/>
              </a:solidFill>
            </a:endParaRPr>
          </a:p>
          <a:p>
            <a:pPr lvl="1"/>
            <a:r>
              <a:rPr lang="en-US" sz="1600" dirty="0"/>
              <a:t>The recommended maximum number of Rel-19 SIs/WIs = </a:t>
            </a:r>
            <a:r>
              <a:rPr lang="en-US" sz="1600" b="1" dirty="0">
                <a:solidFill>
                  <a:srgbClr val="FF0000"/>
                </a:solidFill>
              </a:rPr>
              <a:t>10 - 14 SIDs/WIDs</a:t>
            </a:r>
            <a:endParaRPr lang="en-US" sz="1200" b="1" dirty="0">
              <a:solidFill>
                <a:srgbClr val="FF0000"/>
              </a:solidFill>
            </a:endParaRP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696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2789</TotalTime>
  <Words>1187</Words>
  <Application>Microsoft Office PowerPoint</Application>
  <PresentationFormat>On-screen Show (4:3)</PresentationFormat>
  <Paragraphs>244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Montserrat</vt:lpstr>
      <vt:lpstr>Times New Roman</vt:lpstr>
      <vt:lpstr>Office Theme</vt:lpstr>
      <vt:lpstr>PowerPoint Presentation</vt:lpstr>
      <vt:lpstr>Rel-19 Workshop Plan  (endorsed in SP-230383)</vt:lpstr>
      <vt:lpstr>Rel-19 Workshop Agenda </vt:lpstr>
      <vt:lpstr>Rel-19 Timeline</vt:lpstr>
      <vt:lpstr>Release 19 timeline - text version</vt:lpstr>
      <vt:lpstr>SA2 meeting schedule</vt:lpstr>
      <vt:lpstr>SA2 Input to Rel-19 Workshop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31</cp:revision>
  <dcterms:created xsi:type="dcterms:W3CDTF">2008-08-30T09:32:10Z</dcterms:created>
  <dcterms:modified xsi:type="dcterms:W3CDTF">2023-05-12T23:14:04Z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